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ink/ink1.xml" ContentType="application/inkml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66" r:id="rId7"/>
    <p:sldId id="259" r:id="rId8"/>
    <p:sldId id="260" r:id="rId9"/>
    <p:sldId id="269" r:id="rId10"/>
    <p:sldId id="261" r:id="rId11"/>
    <p:sldId id="267" r:id="rId12"/>
    <p:sldId id="268" r:id="rId13"/>
    <p:sldId id="262" r:id="rId14"/>
  </p:sldIdLst>
  <p:sldSz cx="12192000" cy="6858000"/>
  <p:notesSz cx="6858000" cy="9945688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19:50:01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0 109 564,'12'-14'1540,"1"-1"260,-9 2 153,-4 2 83,0 0-576,0 4-680,0 3-480,0-1-496,-9-10-8033,4 2 6721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22B9D3A9-7CA8-47B2-9288-763A64AC4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xmlns="" id="{B08F126D-663F-458E-A931-299AF55B3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xmlns="" id="{0FFE7D4B-D084-4E04-9D9F-8D385D7A6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xmlns="" id="{8C2D12BC-63D5-41DB-8632-D7DC3EDF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xmlns="" id="{15807689-FA3F-47E1-A1A7-29BCC110D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31434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858DE165-EC0B-43E8-BA28-F3B62706B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xmlns="" id="{EB27F6FA-50D4-4E4C-BFEF-D4CF995D4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xmlns="" id="{3F557542-F111-4533-BA56-32316A8E8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xmlns="" id="{AD15BDB9-BD4C-4EE5-8FE8-C893DC0C8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xmlns="" id="{CB5C3D79-5C13-480D-89D5-C27F2003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291094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xmlns="" id="{EB7ABC5B-42E5-4B9E-808F-C5D2B41CB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xmlns="" id="{73F75DC1-1858-4D8A-B16E-48D462F97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xmlns="" id="{55F13C46-9B4E-439F-A018-6421F5D2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xmlns="" id="{BC00BE33-F63E-41DF-AEB0-2FF2DFFB8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xmlns="" id="{3ED1A189-926F-43DC-8122-F7D104511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19408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B0FAD8BC-657F-4D33-A03C-F1550A520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CB87AF0D-BE8F-45BE-9386-1B87A746F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xmlns="" id="{3906DBE9-8738-4850-96E1-21D49E819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xmlns="" id="{849EE2EF-47E7-4E92-A7FD-E3AD03652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xmlns="" id="{7F44EA01-4B89-42B6-B1B0-0394F0F99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74271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859CAD94-0E61-4A4B-A480-973FF1C1C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xmlns="" id="{CB68B859-31A3-4FFC-A74C-54E8771E1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xmlns="" id="{1CD0D2DC-C7C7-4548-A681-A66FAF139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xmlns="" id="{F54BE154-FBF2-4262-8C7C-F363747A4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xmlns="" id="{D7ACAED0-13D2-4AAA-99E3-24004A9C1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51501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F974D49E-B773-4131-B7F6-37D99E79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EA94A21F-F10A-4777-9E46-C88D6AC51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xmlns="" id="{22C1518F-0BBA-4FF9-AD29-849EBF749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xmlns="" id="{036B476C-B016-45F3-A6F5-063168BAC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xmlns="" id="{18467B0E-E97D-407A-A905-30436D3B2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xmlns="" id="{EF9D6A58-9271-4EF9-86A4-EF179D6CE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33299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ABFCC3D1-F698-4B77-AFCC-7D162B495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xmlns="" id="{E2C7A9E6-A90C-4291-B80E-3CD0B4A11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xmlns="" id="{A3FBF314-D3F4-4491-8CA3-086101DAD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xmlns="" id="{2199ACE8-3DF5-443F-8704-D8DC5B3323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xmlns="" id="{946390AB-0BD1-4893-B88E-873E39638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xmlns="" id="{8B84484F-F78C-4E2A-B998-48282ECC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xmlns="" id="{7BE3C8F6-6ADC-4FF9-9993-7A5ED1D8A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xmlns="" id="{5DEB8B5B-1FAE-43F2-9505-1DD6B1209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285036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FBE765DD-F195-4417-830C-C3D08468E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xmlns="" id="{B3ABE672-1C14-4D42-A8DA-64BE620C5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xmlns="" id="{482D1009-2EC2-4D81-A87F-B1EA0CDC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xmlns="" id="{1006084A-1DF0-49B0-B0AF-44A4B1F2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79888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xmlns="" id="{4F0B62AE-9392-46CC-8C64-67091C0A7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xmlns="" id="{93528B20-93A2-461F-AA6E-6F5141D8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xmlns="" id="{B21B8879-6ADD-4755-836D-90C9BDE98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247170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AC56754D-7346-4FCA-9FE6-B12DB5F3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78F3CBA1-6959-4BB6-B428-BFD13A538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xmlns="" id="{1D2DA498-CB70-44AC-8B52-A088E84C2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xmlns="" id="{E9039D4D-6074-494C-88AC-342DD94A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xmlns="" id="{C8213A90-5234-4ABB-9776-11E35B9DF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xmlns="" id="{B53F16B7-2D09-466B-A2C0-CADA1133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03994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9E9182F1-F371-4A6E-A5F4-06E5B6315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xmlns="" id="{3FDBB66B-1D33-4411-A2CA-EF21B3F74D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xmlns="" id="{FBDF3771-9F98-41B7-A45C-1B3A958BA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xmlns="" id="{5742D1AE-A79E-4797-86C2-7F530155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xmlns="" id="{DD297F51-1BE5-46A8-8D86-5C50BC55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xmlns="" id="{8D91ABA6-0AC8-413E-BA41-FD26E079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69967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xmlns="" id="{66A055FB-F172-4BD8-8152-7E19A86F0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xmlns="" id="{E8C8419A-90EA-4B8A-9555-BE73AD7F2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xmlns="" id="{7F43D217-B758-4048-B2FD-5B403037D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69780-0CA5-4D56-8879-B208924E7B77}" type="datetimeFigureOut">
              <a:rPr lang="ro-RO" smtClean="0"/>
              <a:pPr/>
              <a:t>05.01.2022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xmlns="" id="{17886F00-ADCD-40FB-9279-9EA7F7B802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xmlns="" id="{7A982D93-26A0-4C13-92AF-DFC6A5620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1BBFE-D412-455C-8B07-9ABC13B6672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96995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izz.com/admin/quiz/601953730994a2001c1122c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biteable.com/watch/suma-unghiurilor-unui-triunghi-1175329/" TargetMode="External"/><Relationship Id="rId2" Type="http://schemas.openxmlformats.org/officeDocument/2006/relationships/hyperlink" Target="https://www.geogebra.org/m/NQH7ZRh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ogebra.org/m/NQH7ZRh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426F9BDF-6D19-4732-9F27-8CB185DAAB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o-RO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o-RO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xmlns="" id="{A45AFAB6-8A04-4F2F-AA63-B184156F3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3420"/>
            <a:ext cx="9144000" cy="984380"/>
          </a:xfrm>
        </p:spPr>
        <p:txBody>
          <a:bodyPr/>
          <a:lstStyle/>
          <a:p>
            <a:pPr algn="r"/>
            <a:r>
              <a:rPr lang="ro-RO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Albu Alexandra Iustina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0E2B88D-ACE4-4034-8D5E-FB15970871F2}"/>
              </a:ext>
            </a:extLst>
          </p:cNvPr>
          <p:cNvSpPr txBox="1"/>
          <p:nvPr/>
        </p:nvSpPr>
        <p:spPr>
          <a:xfrm>
            <a:off x="1524000" y="1510300"/>
            <a:ext cx="899159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Cercul Pedagogic al profesorilor de Matematică</a:t>
            </a:r>
            <a:br>
              <a:rPr lang="ro-RO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o-RO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19.04.2021, Sibiu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766063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A0B89B59-9267-4E6B-9789-5448DFCAA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Consecințe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887B7FAA-42B1-4975-A81E-78FD3B2B4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7502"/>
            <a:ext cx="10515600" cy="446946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o-RO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Un triunghi are cel mult un unghi cu măsura mai mare sau egală cu 90°.</a:t>
            </a:r>
          </a:p>
          <a:p>
            <a:pPr marL="457200" indent="-457200">
              <a:buAutoNum type="arabicPeriod"/>
            </a:pPr>
            <a:endParaRPr lang="ro-RO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o-RO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Într-un triunghi dreptunghic unghiurile ascuțite sunt complementare.</a:t>
            </a:r>
          </a:p>
          <a:p>
            <a:pPr marL="457200" indent="-457200" algn="just">
              <a:buAutoNum type="arabicPeriod"/>
            </a:pPr>
            <a:endParaRPr lang="ro-RO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o-RO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Într-un triunghi dreptunghic isoscel unghiurile </a:t>
            </a:r>
            <a:r>
              <a:rPr lang="ro-RO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ascuţite</a:t>
            </a:r>
            <a:r>
              <a:rPr lang="ro-RO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au 45°.</a:t>
            </a:r>
          </a:p>
          <a:p>
            <a:pPr marL="457200" indent="-457200" algn="just">
              <a:buAutoNum type="arabicPeriod"/>
            </a:pPr>
            <a:endParaRPr lang="ro-RO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o-RO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Într-un triunghi echilateral fiecare unghi are 60°.</a:t>
            </a:r>
          </a:p>
          <a:p>
            <a:pPr marL="0" indent="0">
              <a:buNone/>
            </a:pP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xmlns="" val="28333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D91B26DD-6E64-4300-BF6C-4B1C1127C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261" y="287305"/>
            <a:ext cx="3111229" cy="371626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Fișă de lucru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xmlns="" id="{ECC61257-A516-4D8C-BE04-11510DD25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14400"/>
            <a:ext cx="6899896" cy="5821978"/>
          </a:xfr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95413CA-B7BE-4043-914F-E15A9DA41B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36834" y="3429000"/>
            <a:ext cx="5574102" cy="343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8843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0CCA2036-B643-4AA6-97CB-70C89EC12A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02625" y="2845210"/>
            <a:ext cx="902048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Realizarea 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feed-back-</a:t>
            </a:r>
            <a:r>
              <a:rPr kumimoji="0" lang="en-US" altLang="en-US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ului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 </a:t>
            </a:r>
            <a:r>
              <a:rPr kumimoji="0" lang="en-US" altLang="en-US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şi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 </a:t>
            </a:r>
            <a:r>
              <a:rPr kumimoji="0" lang="en-US" altLang="en-US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evaluarea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591554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036B1C71-81F6-4C71-973D-A38C39529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Să vedem ce am înțeles - Evaluare</a:t>
            </a:r>
          </a:p>
        </p:txBody>
      </p:sp>
      <p:sp>
        <p:nvSpPr>
          <p:cNvPr id="23" name="CasetăText 22">
            <a:extLst>
              <a:ext uri="{FF2B5EF4-FFF2-40B4-BE49-F238E27FC236}">
                <a16:creationId xmlns:a16="http://schemas.microsoft.com/office/drawing/2014/main" xmlns="" id="{700648E7-1D44-4BF4-A106-B1875A930E25}"/>
              </a:ext>
            </a:extLst>
          </p:cNvPr>
          <p:cNvSpPr txBox="1"/>
          <p:nvPr/>
        </p:nvSpPr>
        <p:spPr>
          <a:xfrm>
            <a:off x="711200" y="3232921"/>
            <a:ext cx="10007600" cy="558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800" u="sng" dirty="0">
                <a:effectLst/>
                <a:hlinkClick r:id="rId2"/>
              </a:rPr>
              <a:t>https://quizizz.com/admin/quiz/601953730994a2001c1122c5</a:t>
            </a:r>
            <a:endParaRPr lang="ro-RO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020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135248-0C26-4D4E-8B12-603EC8547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9193"/>
          </a:xfrm>
        </p:spPr>
        <p:txBody>
          <a:bodyPr/>
          <a:lstStyle/>
          <a:p>
            <a:pPr algn="ctr"/>
            <a:r>
              <a:rPr lang="ro-R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Suma măsurilor unghiurilor unui triunghi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BB34CD-3BF7-4028-857B-4ADA03702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5" y="1418253"/>
            <a:ext cx="11252718" cy="50746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: a VI a </a:t>
            </a:r>
            <a:r>
              <a:rPr lang="en-US" sz="2000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DISCIPLINA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Matematică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Geometrie</a:t>
            </a:r>
            <a:endParaRPr lang="ro-RO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UNITATEA DE ÎNVĂŢARE: </a:t>
            </a:r>
            <a:r>
              <a:rPr lang="ro-RO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Proprietăţile triunghiurilor</a:t>
            </a:r>
          </a:p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o-RO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EMA LECŢIEI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Suma măsurilor unghiurilor unui triunghi</a:t>
            </a:r>
            <a:endParaRPr lang="ro-RO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TIPUL LECŢIEI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Lecţie de dobândire de noi cunoştinţe </a:t>
            </a:r>
            <a:r>
              <a:rPr lang="ro-RO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și formare de deprinderi</a:t>
            </a:r>
            <a:endParaRPr lang="ro-RO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o-RO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OBIECTIVELE OPERAŢIONALE ALE LECŢIEI</a:t>
            </a:r>
            <a:endParaRPr lang="ro-RO" sz="2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ro-RO" sz="1900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mSYS"/>
                <a:cs typeface="Times New Roman" panose="02020603050405020304" pitchFamily="18" charset="0"/>
              </a:rPr>
              <a:t> Să enunţe teorema referitoare la suma măsurilor unghiurilor unui triunghi</a:t>
            </a: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ro-RO" sz="1900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. Să aplice corect teorema referitoare la suma măsurilor unghiurilor unui triunghi şi consecinţele acesteia în rezolvarea unor probleme;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ro-RO" sz="1900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omSYS"/>
                <a:cs typeface="Times New Roman" panose="02020603050405020304" pitchFamily="18" charset="0"/>
              </a:rPr>
              <a:t> Să </a:t>
            </a: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calculeze măsuri de unghiuri exprimate în grade, minute şi secunde;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ro-RO" sz="1900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4.  </a:t>
            </a: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Să deducă proprietăți ale triunghiurilor folosind noțiunile învățate;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ro-RO" sz="1900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o-RO" sz="1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Să interpreteze informațiile conținute în probleme legate de proprietăți ale triunghiurilor.</a:t>
            </a:r>
            <a:endParaRPr lang="en-US" sz="1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512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32A21F-575E-4BA8-B6FF-7C5BD94E7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0537"/>
            <a:ext cx="10515600" cy="1325563"/>
          </a:xfrm>
        </p:spPr>
        <p:txBody>
          <a:bodyPr/>
          <a:lstStyle/>
          <a:p>
            <a:pPr algn="ctr"/>
            <a:r>
              <a:rPr lang="ro-R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Captarea atenției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641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id="{3D5CFDA6-BA0B-44F4-8C1C-C82598DA76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4933" y="214604"/>
                <a:ext cx="11151637" cy="6289041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ro-RO" dirty="0"/>
                  <a:t>				Sonia desenează pe hârtie un triunghi ABC și măsoară cu 				raportorul măsurile fiecăruia dintre cele trei unghiuri ale</a:t>
                </a:r>
              </a:p>
              <a:p>
                <a:pPr marL="0" indent="0">
                  <a:lnSpc>
                    <a:spcPct val="170000"/>
                  </a:lnSpc>
                  <a:buNone/>
                </a:pPr>
                <a:r>
                  <a:rPr lang="ro-RO" dirty="0"/>
                  <a:t>				triunghiului.</a:t>
                </a:r>
              </a:p>
              <a:p>
                <a:pPr marL="3657600" lvl="8" indent="0">
                  <a:lnSpc>
                    <a:spcPct val="170000"/>
                  </a:lnSpc>
                  <a:buNone/>
                </a:pPr>
                <a:r>
                  <a:rPr lang="ro-RO" sz="2800" dirty="0"/>
                  <a:t>		</a:t>
                </a:r>
              </a:p>
              <a:p>
                <a:pPr marL="3657600" lvl="8" indent="0">
                  <a:lnSpc>
                    <a:spcPct val="160000"/>
                  </a:lnSpc>
                  <a:buNone/>
                </a:pPr>
                <a:r>
                  <a:rPr lang="ro-RO" sz="2800" dirty="0"/>
                  <a:t>		Astfel ea a obținut:</a:t>
                </a:r>
              </a:p>
              <a:p>
                <a:pPr marL="3657600" lvl="8" indent="0">
                  <a:lnSpc>
                    <a:spcPct val="160000"/>
                  </a:lnSpc>
                  <a:buNone/>
                </a:pPr>
                <a:r>
                  <a:rPr lang="ro-RO" sz="2800" dirty="0"/>
                  <a:t> 		</a:t>
                </a:r>
                <a14:m>
                  <m:oMath xmlns:m="http://schemas.openxmlformats.org/officeDocument/2006/math">
                    <m:r>
                      <a:rPr lang="ro-RO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∢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=80°</m:t>
                    </m:r>
                    <m:r>
                      <a:rPr lang="ro-RO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ro-RO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∢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=47°</m:t>
                    </m:r>
                  </m:oMath>
                </a14:m>
                <a:r>
                  <a:rPr lang="ro-RO" sz="2800" dirty="0"/>
                  <a:t>, </a:t>
                </a:r>
                <a14:m>
                  <m:oMath xmlns:m="http://schemas.openxmlformats.org/officeDocument/2006/math">
                    <m:r>
                      <a:rPr lang="ro-RO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∢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=53°</m:t>
                    </m:r>
                  </m:oMath>
                </a14:m>
                <a:endParaRPr lang="ro-RO" sz="2800" dirty="0"/>
              </a:p>
              <a:p>
                <a:pPr marL="3657600" lvl="8" indent="0">
                  <a:lnSpc>
                    <a:spcPct val="160000"/>
                  </a:lnSpc>
                  <a:buNone/>
                </a:pPr>
                <a:endParaRPr lang="ro-RO" sz="2800" dirty="0"/>
              </a:p>
              <a:p>
                <a:pPr marL="3657600" lvl="8" indent="0">
                  <a:buNone/>
                </a:pPr>
                <a:r>
                  <a:rPr lang="ro-RO" sz="2800" dirty="0"/>
                  <a:t>		</a:t>
                </a:r>
              </a:p>
              <a:p>
                <a:pPr marL="457200" lvl="1" indent="0" algn="ctr">
                  <a:buNone/>
                </a:pPr>
                <a:endParaRPr lang="ro-RO" sz="3400" dirty="0"/>
              </a:p>
              <a:p>
                <a:pPr marL="457200" lvl="1" indent="0" algn="ctr">
                  <a:buNone/>
                </a:pPr>
                <a:r>
                  <a:rPr lang="ro-RO" sz="3400" dirty="0"/>
                  <a:t>Care este suma măsurilor unghiurilor triunghiului desenat de Sonia?</a:t>
                </a:r>
              </a:p>
              <a:p>
                <a:pPr marL="3657600" lvl="8" indent="0">
                  <a:buNone/>
                </a:pPr>
                <a:endParaRPr lang="ro-RO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657600" lvl="8" indent="0">
                  <a:buNone/>
                </a:pPr>
                <a14:m>
                  <m:oMath xmlns:m="http://schemas.openxmlformats.org/officeDocument/2006/math">
                    <m:r>
                      <a:rPr lang="ro-RO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∢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ro-RO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ro-RO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∢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+∢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=80°</m:t>
                    </m:r>
                  </m:oMath>
                </a14:m>
                <a:r>
                  <a:rPr lang="ro-RO" sz="2800" dirty="0"/>
                  <a:t>+47</a:t>
                </a:r>
                <a14:m>
                  <m:oMath xmlns:m="http://schemas.openxmlformats.org/officeDocument/2006/math"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ro-RO" sz="2800" dirty="0"/>
                  <a:t>+53</a:t>
                </a:r>
                <a14:m>
                  <m:oMath xmlns:m="http://schemas.openxmlformats.org/officeDocument/2006/math"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ro-RO" sz="2800" dirty="0"/>
                  <a:t>=180</a:t>
                </a:r>
                <a14:m>
                  <m:oMath xmlns:m="http://schemas.openxmlformats.org/officeDocument/2006/math"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ro-RO" sz="2800" dirty="0"/>
              </a:p>
              <a:p>
                <a:pPr marL="3657600" lvl="8" indent="0">
                  <a:buNone/>
                </a:pPr>
                <a:endParaRPr lang="ro-RO" sz="2800" dirty="0"/>
              </a:p>
              <a:p>
                <a:pPr marL="3657600" lvl="8" indent="0">
                  <a:buNone/>
                </a:pPr>
                <a:endParaRPr lang="ro-RO" dirty="0"/>
              </a:p>
              <a:p>
                <a:endParaRPr lang="ro-RO" dirty="0"/>
              </a:p>
            </p:txBody>
          </p:sp>
        </mc:Choice>
        <mc:Fallback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D5CFDA6-BA0B-44F4-8C1C-C82598DA76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4933" y="214604"/>
                <a:ext cx="11151637" cy="6289041"/>
              </a:xfr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ine 4">
            <a:extLst>
              <a:ext uri="{FF2B5EF4-FFF2-40B4-BE49-F238E27FC236}">
                <a16:creationId xmlns:a16="http://schemas.microsoft.com/office/drawing/2014/main" xmlns="" id="{ECECC2AE-ECD8-4351-BD7B-59D0F0B001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4558" y="2241464"/>
            <a:ext cx="4231091" cy="2787736"/>
          </a:xfrm>
          <a:prstGeom prst="rect">
            <a:avLst/>
          </a:prstGeom>
        </p:spPr>
      </p:pic>
      <p:pic>
        <p:nvPicPr>
          <p:cNvPr id="7" name="Imagine 6">
            <a:extLst>
              <a:ext uri="{FF2B5EF4-FFF2-40B4-BE49-F238E27FC236}">
                <a16:creationId xmlns:a16="http://schemas.microsoft.com/office/drawing/2014/main" xmlns="" id="{677EE9DB-BCAC-4BC6-9829-8755E408A2F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4556" y="100015"/>
            <a:ext cx="2268507" cy="2312132"/>
          </a:xfrm>
          <a:prstGeom prst="rect">
            <a:avLst/>
          </a:prstGeom>
        </p:spPr>
      </p:pic>
      <p:pic>
        <p:nvPicPr>
          <p:cNvPr id="8" name="Imagine 7">
            <a:extLst>
              <a:ext uri="{FF2B5EF4-FFF2-40B4-BE49-F238E27FC236}">
                <a16:creationId xmlns:a16="http://schemas.microsoft.com/office/drawing/2014/main" xmlns="" id="{00FA7B8E-3865-46B4-9790-2CF0A6C3B65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4862" y="520579"/>
            <a:ext cx="1140085" cy="85637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93179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id="{52DBB4F9-AFC6-4E88-ABB1-566CD45B3F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34142" y="242595"/>
                <a:ext cx="10515600" cy="6009012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ro-RO" dirty="0"/>
                  <a:t>Oare afirmația: </a:t>
                </a:r>
                <a:r>
                  <a:rPr lang="ro-RO" dirty="0">
                    <a:solidFill>
                      <a:srgbClr val="FF0000"/>
                    </a:solidFill>
                  </a:rPr>
                  <a:t>”Suma măsurilor unghiurilor unui triunghi este de </a:t>
                </a:r>
                <a:r>
                  <a:rPr lang="ro-RO" sz="2800" dirty="0">
                    <a:solidFill>
                      <a:srgbClr val="FF0000"/>
                    </a:solidFill>
                  </a:rPr>
                  <a:t>180</a:t>
                </a:r>
                <a14:m>
                  <m:oMath xmlns:m="http://schemas.openxmlformats.org/officeDocument/2006/math">
                    <m:r>
                      <a:rPr lang="ro-RO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ro-RO" dirty="0">
                    <a:solidFill>
                      <a:srgbClr val="FF0000"/>
                    </a:solidFill>
                  </a:rPr>
                  <a:t>” </a:t>
                </a:r>
                <a:r>
                  <a:rPr lang="ro-RO" dirty="0"/>
                  <a:t>este adevărată pentru orice tip de triunghi studiat?</a:t>
                </a:r>
              </a:p>
              <a:p>
                <a:pPr marL="0" indent="0" algn="just">
                  <a:buNone/>
                </a:pPr>
                <a:endParaRPr lang="ro-RO" dirty="0"/>
              </a:p>
              <a:p>
                <a:pPr marL="0" indent="0" algn="just">
                  <a:buNone/>
                </a:pPr>
                <a:r>
                  <a:rPr lang="ro-RO" dirty="0"/>
                  <a:t>Verificăm utilizând aplicația </a:t>
                </a:r>
                <a:r>
                  <a:rPr lang="ro-RO" dirty="0" err="1"/>
                  <a:t>Geogebra</a:t>
                </a:r>
                <a:r>
                  <a:rPr lang="ro-RO" dirty="0"/>
                  <a:t>:</a:t>
                </a:r>
              </a:p>
              <a:p>
                <a:pPr marL="0" indent="0" algn="ctr">
                  <a:buNone/>
                </a:pPr>
                <a:r>
                  <a:rPr lang="ro-RO" dirty="0"/>
                  <a:t> </a:t>
                </a:r>
                <a:r>
                  <a:rPr lang="ro-RO" dirty="0">
                    <a:hlinkClick r:id="rId2"/>
                  </a:rPr>
                  <a:t>https://www.geogebra.org/m/NQH7ZRhr</a:t>
                </a:r>
                <a:endParaRPr lang="ro-RO" dirty="0"/>
              </a:p>
              <a:p>
                <a:pPr marL="0" indent="0" algn="ctr">
                  <a:buNone/>
                </a:pPr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Să descoperim afirmația de mai sus și altfel:</a:t>
                </a:r>
              </a:p>
              <a:p>
                <a:pPr marL="0" indent="0">
                  <a:buNone/>
                </a:pPr>
                <a:endParaRPr lang="ro-RO" dirty="0"/>
              </a:p>
              <a:p>
                <a:pPr marL="0" indent="0">
                  <a:buNone/>
                </a:pPr>
                <a:r>
                  <a:rPr lang="en-US" sz="2400" u="sng" dirty="0">
                    <a:hlinkClick r:id="rId3"/>
                  </a:rPr>
                  <a:t>https://app.biteable.com/watch/suma-unghiurilor-unui-triunghi-1175329/</a:t>
                </a:r>
                <a:endParaRPr lang="ro-RO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o-RO" dirty="0"/>
              </a:p>
              <a:p>
                <a:pPr marL="0" indent="0" algn="ctr">
                  <a:buNone/>
                </a:pPr>
                <a:endParaRPr lang="ro-RO" dirty="0"/>
              </a:p>
              <a:p>
                <a:pPr marL="0" indent="0" algn="just">
                  <a:buNone/>
                </a:pPr>
                <a:endParaRPr lang="ro-RO" dirty="0"/>
              </a:p>
              <a:p>
                <a:pPr marL="0" indent="0" algn="just">
                  <a:buNone/>
                </a:pPr>
                <a:endParaRPr lang="ro-RO" dirty="0"/>
              </a:p>
              <a:p>
                <a:pPr marL="0" indent="0" algn="just">
                  <a:buNone/>
                </a:pPr>
                <a:endParaRPr lang="ro-RO" dirty="0"/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xmlns="" id="{52DBB4F9-AFC6-4E88-ABB1-566CD45B3F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4142" y="242595"/>
                <a:ext cx="10515600" cy="6009012"/>
              </a:xfrm>
              <a:blipFill>
                <a:blip r:embed="rId4" cstate="print"/>
                <a:stretch>
                  <a:fillRect l="-1217" t="-1724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34">
            <a:extLst>
              <a:ext uri="{FF2B5EF4-FFF2-40B4-BE49-F238E27FC236}">
                <a16:creationId xmlns:a16="http://schemas.microsoft.com/office/drawing/2014/main" xmlns="" id="{DF466A86-51FC-4F9F-978E-98685179D782}"/>
              </a:ext>
            </a:extLst>
          </p:cNvPr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10414" y="873052"/>
            <a:ext cx="2626075" cy="2843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3333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32A21F-575E-4BA8-B6FF-7C5BD94E7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0537"/>
            <a:ext cx="10515600" cy="1325563"/>
          </a:xfrm>
        </p:spPr>
        <p:txBody>
          <a:bodyPr/>
          <a:lstStyle/>
          <a:p>
            <a:pPr algn="ctr"/>
            <a:r>
              <a:rPr lang="ro-R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Dirijarea învățării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347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447A14B7-2CD4-4383-A413-03228C096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895"/>
          </a:xfrm>
        </p:spPr>
        <p:txBody>
          <a:bodyPr/>
          <a:lstStyle/>
          <a:p>
            <a:pPr algn="ctr"/>
            <a:r>
              <a:rPr lang="ro-R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Suma măsurilor unghiurilor unui triunghi</a:t>
            </a:r>
            <a:endParaRPr lang="ro-RO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id="{651B1A96-BF92-4228-B7D7-128C9BB720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9918" y="1259633"/>
                <a:ext cx="11793893" cy="5122506"/>
              </a:xfrm>
            </p:spPr>
            <p:txBody>
              <a:bodyPr>
                <a:normAutofit/>
              </a:bodyPr>
              <a:lstStyle/>
              <a:p>
                <a:pPr marL="0" indent="0" algn="l">
                  <a:buNone/>
                </a:pPr>
                <a:r>
                  <a:rPr lang="en-US" sz="2800" b="1" dirty="0">
                    <a:solidFill>
                      <a:srgbClr val="C00000"/>
                    </a:solidFill>
                  </a:rPr>
                  <a:t>Teorem</a:t>
                </a:r>
                <a:r>
                  <a:rPr lang="ro-RO" sz="2800" b="1" dirty="0">
                    <a:solidFill>
                      <a:srgbClr val="C00000"/>
                    </a:solidFill>
                  </a:rPr>
                  <a:t>ă</a:t>
                </a:r>
                <a:r>
                  <a:rPr lang="ro-RO" b="1" dirty="0">
                    <a:solidFill>
                      <a:srgbClr val="C00000"/>
                    </a:solidFill>
                  </a:rPr>
                  <a:t>: </a:t>
                </a:r>
                <a:r>
                  <a:rPr lang="ro-RO" sz="2800" b="1" dirty="0">
                    <a:solidFill>
                      <a:srgbClr val="002060"/>
                    </a:solidFill>
                  </a:rPr>
                  <a:t>Î</a:t>
                </a:r>
                <a:r>
                  <a:rPr lang="en-US" sz="2800" b="1" dirty="0">
                    <a:solidFill>
                      <a:srgbClr val="002060"/>
                    </a:solidFill>
                  </a:rPr>
                  <a:t>n </a:t>
                </a:r>
                <a:r>
                  <a:rPr lang="en-US" sz="2800" b="1" dirty="0" err="1">
                    <a:solidFill>
                      <a:srgbClr val="002060"/>
                    </a:solidFill>
                  </a:rPr>
                  <a:t>orice</a:t>
                </a:r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002060"/>
                    </a:solidFill>
                  </a:rPr>
                  <a:t>triunghi</a:t>
                </a:r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002060"/>
                    </a:solidFill>
                  </a:rPr>
                  <a:t>suma</a:t>
                </a:r>
                <a:r>
                  <a:rPr lang="en-US" sz="2800" b="1" dirty="0">
                    <a:solidFill>
                      <a:srgbClr val="002060"/>
                    </a:solidFill>
                  </a:rPr>
                  <a:t> m</a:t>
                </a:r>
                <a:r>
                  <a:rPr lang="ro-RO" sz="2800" b="1" dirty="0">
                    <a:solidFill>
                      <a:srgbClr val="002060"/>
                    </a:solidFill>
                  </a:rPr>
                  <a:t>ă</a:t>
                </a:r>
                <a:r>
                  <a:rPr lang="en-US" sz="2800" b="1" dirty="0" err="1">
                    <a:solidFill>
                      <a:srgbClr val="002060"/>
                    </a:solidFill>
                  </a:rPr>
                  <a:t>surilor</a:t>
                </a:r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002060"/>
                    </a:solidFill>
                  </a:rPr>
                  <a:t>unghiurilor</a:t>
                </a:r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002060"/>
                    </a:solidFill>
                  </a:rPr>
                  <a:t>este</a:t>
                </a:r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002060"/>
                    </a:solidFill>
                  </a:rPr>
                  <a:t>egal</a:t>
                </a:r>
                <a:r>
                  <a:rPr lang="ro-RO" sz="2800" b="1" dirty="0">
                    <a:solidFill>
                      <a:srgbClr val="002060"/>
                    </a:solidFill>
                  </a:rPr>
                  <a:t>ă</a:t>
                </a:r>
                <a:r>
                  <a:rPr lang="en-US" sz="2800" b="1" dirty="0">
                    <a:solidFill>
                      <a:srgbClr val="002060"/>
                    </a:solidFill>
                  </a:rPr>
                  <a:t> cu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𝟏𝟖𝟎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o-RO" sz="2800" b="1" dirty="0">
                    <a:solidFill>
                      <a:srgbClr val="002060"/>
                    </a:solidFill>
                  </a:rPr>
                  <a:t>.</a:t>
                </a:r>
              </a:p>
              <a:p>
                <a:pPr algn="l"/>
                <a:r>
                  <a:rPr lang="ro-RO" sz="2400" i="1" dirty="0">
                    <a:solidFill>
                      <a:srgbClr val="002060"/>
                    </a:solidFill>
                  </a:rPr>
                  <a:t>Ipoteza</a:t>
                </a:r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a:rPr lang="ro-RO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400" dirty="0"/>
                  <a:t>ABC</a:t>
                </a:r>
              </a:p>
              <a:p>
                <a:pPr algn="l"/>
                <a:r>
                  <a:rPr lang="en-US" sz="2400" i="1" dirty="0" err="1">
                    <a:solidFill>
                      <a:srgbClr val="002060"/>
                    </a:solidFill>
                  </a:rPr>
                  <a:t>Concluzie</a:t>
                </a:r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400" dirty="0"/>
                  <a:t>+</a:t>
                </a:r>
                <a:r>
                  <a:rPr lang="ro-RO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ro-RO" sz="2400" dirty="0"/>
              </a:p>
              <a:p>
                <a:pPr marL="0" indent="0" algn="l">
                  <a:buNone/>
                </a:pPr>
                <a:endParaRPr lang="en-US" sz="2400" dirty="0"/>
              </a:p>
              <a:p>
                <a:pPr algn="l"/>
                <a:r>
                  <a:rPr lang="en-US" sz="2400" i="1" dirty="0" err="1">
                    <a:solidFill>
                      <a:srgbClr val="002060"/>
                    </a:solidFill>
                  </a:rPr>
                  <a:t>Demonstra</a:t>
                </a:r>
                <a:r>
                  <a:rPr lang="ro-RO" sz="2400" i="1" dirty="0">
                    <a:solidFill>
                      <a:srgbClr val="002060"/>
                    </a:solidFill>
                  </a:rPr>
                  <a:t>ție</a:t>
                </a:r>
                <a:r>
                  <a:rPr lang="en-US" sz="2400" dirty="0"/>
                  <a:t>: </a:t>
                </a:r>
                <a:endParaRPr lang="ro-RO" sz="2400" dirty="0"/>
              </a:p>
              <a:p>
                <a:pPr marL="0" indent="0" algn="l">
                  <a:buNone/>
                </a:pPr>
                <a:r>
                  <a:rPr lang="ro-RO" sz="2400" dirty="0"/>
                  <a:t>   </a:t>
                </a:r>
                <a:r>
                  <a:rPr lang="en-US" sz="2400" dirty="0" err="1"/>
                  <a:t>Construim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paralela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prin</a:t>
                </a:r>
                <a:r>
                  <a:rPr lang="en-US" sz="2400" dirty="0"/>
                  <a:t> A la BC, pe </a:t>
                </a:r>
                <a:r>
                  <a:rPr lang="ro-RO" sz="2400" dirty="0"/>
                  <a:t>c</a:t>
                </a:r>
                <a:r>
                  <a:rPr lang="en-US" sz="2400" dirty="0"/>
                  <a:t>are consider</a:t>
                </a:r>
                <a:r>
                  <a:rPr lang="ro-RO" sz="2400" dirty="0" err="1"/>
                  <a:t>ăm</a:t>
                </a:r>
                <a:endParaRPr lang="ro-RO" sz="2400" dirty="0"/>
              </a:p>
              <a:p>
                <a:pPr marL="0" indent="0" algn="l">
                  <a:buNone/>
                </a:pPr>
                <a:r>
                  <a:rPr lang="ro-RO" sz="2400" dirty="0"/>
                  <a:t>   punctele M și N, </a:t>
                </a: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ro-RO" sz="2400" dirty="0"/>
                  <a:t> MN.</a:t>
                </a:r>
              </a:p>
              <a:p>
                <a:pPr marL="0" indent="0">
                  <a:buNone/>
                </a:pPr>
                <a:r>
                  <a:rPr lang="ro-RO" sz="2400" dirty="0"/>
                  <a:t>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𝐴𝐵𝐶</m:t>
                        </m:r>
                      </m:e>
                    </m:acc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𝐵𝐴𝑀</m:t>
                        </m:r>
                      </m:e>
                    </m:acc>
                  </m:oMath>
                </a14:m>
                <a:r>
                  <a:rPr lang="ro-RO" sz="2400" dirty="0"/>
                  <a:t> (unghiuri alterne interne formate de secanta AB, cu BC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𝑀𝑁</m:t>
                    </m:r>
                  </m:oMath>
                </a14:m>
                <a:r>
                  <a:rPr lang="ro-RO" sz="2400" dirty="0"/>
                  <a:t>)</a:t>
                </a:r>
              </a:p>
              <a:p>
                <a:pPr marL="0" indent="0" algn="l">
                  <a:buNone/>
                </a:pPr>
                <a:r>
                  <a:rPr lang="ro-RO" sz="2400" dirty="0"/>
                  <a:t>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𝐴𝐶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</m:acc>
                  </m:oMath>
                </a14:m>
                <a:r>
                  <a:rPr lang="ro-RO" sz="2400" dirty="0"/>
                  <a:t>(unghiuri alterne interne formate de secanta AC, cu BC </a:t>
                </a:r>
                <a14:m>
                  <m:oMath xmlns:m="http://schemas.openxmlformats.org/officeDocument/2006/math">
                    <m:r>
                      <a:rPr lang="ro-RO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  <m:r>
                      <a:rPr lang="ro-RO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𝑀𝑁</m:t>
                    </m:r>
                  </m:oMath>
                </a14:m>
                <a:r>
                  <a:rPr lang="ro-RO" sz="2400" dirty="0"/>
                  <a:t>). </a:t>
                </a:r>
              </a:p>
              <a:p>
                <a:pPr algn="l"/>
                <a:r>
                  <a:rPr lang="ro-RO" sz="2400" dirty="0"/>
                  <a:t>Obținem</a:t>
                </a:r>
                <a:r>
                  <a:rPr lang="en-US" sz="2400" dirty="0"/>
                  <a:t>:</a:t>
                </a:r>
                <a:r>
                  <a:rPr lang="ro-RO" sz="2400" dirty="0"/>
                  <a:t> </a:t>
                </a:r>
                <a14:m>
                  <m:oMath xmlns:m="http://schemas.openxmlformats.org/officeDocument/2006/math">
                    <m:r>
                      <a:rPr lang="ro-RO" sz="2400" b="0" i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𝐵𝐴𝐶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𝐴𝐶𝐵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𝐴𝐵𝐶</m:t>
                        </m:r>
                      </m:e>
                    </m:acc>
                  </m:oMath>
                </a14:m>
                <a:r>
                  <a:rPr lang="ro-RO" sz="2400" dirty="0"/>
                  <a:t> </a:t>
                </a:r>
                <a:r>
                  <a:rPr lang="en-US" sz="2400" dirty="0"/>
                  <a:t>=</a:t>
                </a:r>
                <a:r>
                  <a:rPr lang="ro-RO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𝐵𝐴𝐶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𝐶𝐴𝑁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𝐵𝐴𝑀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/>
                  <a:t>.</a:t>
                </a:r>
                <a:r>
                  <a:rPr lang="ro-RO" sz="2400" dirty="0"/>
                  <a:t> </a:t>
                </a:r>
              </a:p>
            </p:txBody>
          </p:sp>
        </mc:Choice>
        <mc:Fallback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51B1A96-BF92-4228-B7D7-128C9BB720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9918" y="1259633"/>
                <a:ext cx="11793893" cy="5122506"/>
              </a:xfrm>
              <a:blipFill>
                <a:blip r:embed="rId2" cstate="print"/>
                <a:stretch>
                  <a:fillRect l="-1085" t="-178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ine 4">
            <a:extLst>
              <a:ext uri="{FF2B5EF4-FFF2-40B4-BE49-F238E27FC236}">
                <a16:creationId xmlns:a16="http://schemas.microsoft.com/office/drawing/2014/main" xmlns="" id="{C8654312-84DA-4B5A-9BDF-AF4CDB52486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9804" y="1770890"/>
            <a:ext cx="3648269" cy="27395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58855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554A6395-7228-42B8-83DE-C4EA947CC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9111"/>
          </a:xfrm>
        </p:spPr>
        <p:txBody>
          <a:bodyPr>
            <a:normAutofit/>
          </a:bodyPr>
          <a:lstStyle/>
          <a:p>
            <a:r>
              <a:rPr lang="ro-RO" b="1" dirty="0">
                <a:solidFill>
                  <a:srgbClr val="002060"/>
                </a:solidFill>
                <a:latin typeface="+mn-lt"/>
              </a:rPr>
              <a:t>Învățăm să rezolvăm!</a:t>
            </a:r>
          </a:p>
        </p:txBody>
      </p:sp>
      <p:sp>
        <p:nvSpPr>
          <p:cNvPr id="7" name="Substituent conținut 6">
            <a:extLst>
              <a:ext uri="{FF2B5EF4-FFF2-40B4-BE49-F238E27FC236}">
                <a16:creationId xmlns:a16="http://schemas.microsoft.com/office/drawing/2014/main" xmlns="" id="{3A35FF72-43DF-4884-99B1-16F7BD106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78089"/>
            <a:ext cx="11030340" cy="4198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Aplicație:</a:t>
            </a:r>
            <a:endParaRPr lang="ro-RO" dirty="0"/>
          </a:p>
          <a:p>
            <a:pPr marL="0" indent="0" algn="ctr">
              <a:buNone/>
            </a:pPr>
            <a:r>
              <a:rPr lang="ro-RO" sz="4000" dirty="0"/>
              <a:t>Se dă un triunghi în care măsurile a două unghiuri ale sale sunt de 34°, respectiv 56°.</a:t>
            </a:r>
          </a:p>
          <a:p>
            <a:pPr marL="0" indent="0" algn="ctr">
              <a:buNone/>
            </a:pPr>
            <a:r>
              <a:rPr lang="ro-RO" sz="4000" dirty="0"/>
              <a:t> Să se determine măsura celui de-al treilea unghi.</a:t>
            </a:r>
          </a:p>
          <a:p>
            <a:pPr marL="0" indent="0" algn="ctr">
              <a:buNone/>
            </a:pPr>
            <a:r>
              <a:rPr lang="ro-RO" sz="4000" dirty="0"/>
              <a:t>Stabiliți natura triunghiului.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8" name="Cerneală 7">
                <a:extLst>
                  <a:ext uri="{FF2B5EF4-FFF2-40B4-BE49-F238E27FC236}">
                    <a16:creationId xmlns:a16="http://schemas.microsoft.com/office/drawing/2014/main" id="{D41C80E1-B5B4-4109-B6FA-C3EC5417A286}"/>
                  </a:ext>
                </a:extLst>
              </p14:cNvPr>
              <p14:cNvContentPartPr/>
              <p14:nvPr/>
            </p14:nvContentPartPr>
            <p14:xfrm>
              <a:off x="5582072" y="2244233"/>
              <a:ext cx="10800" cy="39240"/>
            </p14:xfrm>
          </p:contentPart>
        </mc:Choice>
        <mc:Fallback>
          <p:pic>
            <p:nvPicPr>
              <p:cNvPr id="8" name="Cerneală 7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D41C80E1-B5B4-4109-B6FA-C3EC5417A286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573072" y="2235593"/>
                <a:ext cx="28440" cy="5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3859410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C48641-A0A0-4AF0-A373-7AB48DBE9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86" y="903605"/>
            <a:ext cx="10915261" cy="1138433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Folosim aplicația Geogebra pentru a deduce consecințele teoremei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438E38-8E21-4296-B090-3623BBECE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941" y="3506236"/>
            <a:ext cx="7660433" cy="1138433"/>
          </a:xfrm>
        </p:spPr>
        <p:txBody>
          <a:bodyPr/>
          <a:lstStyle/>
          <a:p>
            <a:pPr marL="0" indent="0" algn="ctr">
              <a:buNone/>
            </a:pPr>
            <a:r>
              <a:rPr lang="ro-RO" dirty="0"/>
              <a:t> </a:t>
            </a:r>
            <a:r>
              <a:rPr lang="ro-RO" dirty="0">
                <a:hlinkClick r:id="rId2"/>
              </a:rPr>
              <a:t>https://www.geogebra.org/m/NQH7ZRhr</a:t>
            </a:r>
            <a:endParaRPr lang="ro-RO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3387645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252</Words>
  <Application>Microsoft Office PowerPoint</Application>
  <PresentationFormat>Custom</PresentationFormat>
  <Paragraphs>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Temă Office</vt:lpstr>
      <vt:lpstr> </vt:lpstr>
      <vt:lpstr>Suma măsurilor unghiurilor unui triunghi</vt:lpstr>
      <vt:lpstr>Captarea atenției</vt:lpstr>
      <vt:lpstr>Slide 4</vt:lpstr>
      <vt:lpstr>Slide 5</vt:lpstr>
      <vt:lpstr>Dirijarea învățării</vt:lpstr>
      <vt:lpstr>Suma măsurilor unghiurilor unui triunghi</vt:lpstr>
      <vt:lpstr>Învățăm să rezolvăm!</vt:lpstr>
      <vt:lpstr>Folosim aplicația Geogebra pentru a deduce consecințele teoremei</vt:lpstr>
      <vt:lpstr>Consecințe</vt:lpstr>
      <vt:lpstr>Fișă de lucru</vt:lpstr>
      <vt:lpstr>Realizarea feed-back-ului şi evaluarea </vt:lpstr>
      <vt:lpstr>Să vedem ce am înțeles - Evaluare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Scoala Carta Sibiu</dc:creator>
  <cp:lastModifiedBy>nicolae.suciu</cp:lastModifiedBy>
  <cp:revision>32</cp:revision>
  <cp:lastPrinted>2021-02-15T17:12:07Z</cp:lastPrinted>
  <dcterms:created xsi:type="dcterms:W3CDTF">2021-02-01T17:45:38Z</dcterms:created>
  <dcterms:modified xsi:type="dcterms:W3CDTF">2022-01-05T08:32:05Z</dcterms:modified>
</cp:coreProperties>
</file>